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notesMasterIdLst>
    <p:notesMasterId r:id="rId44"/>
  </p:notesMasterIdLst>
  <p:sldIdLst>
    <p:sldId id="256" r:id="rId2"/>
    <p:sldId id="268" r:id="rId3"/>
    <p:sldId id="279" r:id="rId4"/>
    <p:sldId id="281" r:id="rId5"/>
    <p:sldId id="285" r:id="rId6"/>
    <p:sldId id="286" r:id="rId7"/>
    <p:sldId id="271" r:id="rId8"/>
    <p:sldId id="287" r:id="rId9"/>
    <p:sldId id="282" r:id="rId10"/>
    <p:sldId id="289" r:id="rId11"/>
    <p:sldId id="270" r:id="rId12"/>
    <p:sldId id="273" r:id="rId13"/>
    <p:sldId id="278" r:id="rId14"/>
    <p:sldId id="276" r:id="rId15"/>
    <p:sldId id="269" r:id="rId16"/>
    <p:sldId id="277" r:id="rId17"/>
    <p:sldId id="288" r:id="rId18"/>
    <p:sldId id="295" r:id="rId19"/>
    <p:sldId id="296" r:id="rId20"/>
    <p:sldId id="302" r:id="rId21"/>
    <p:sldId id="297" r:id="rId22"/>
    <p:sldId id="298" r:id="rId23"/>
    <p:sldId id="300" r:id="rId24"/>
    <p:sldId id="293" r:id="rId25"/>
    <p:sldId id="311" r:id="rId26"/>
    <p:sldId id="294" r:id="rId27"/>
    <p:sldId id="292" r:id="rId28"/>
    <p:sldId id="310" r:id="rId29"/>
    <p:sldId id="316" r:id="rId30"/>
    <p:sldId id="308" r:id="rId31"/>
    <p:sldId id="315" r:id="rId32"/>
    <p:sldId id="303" r:id="rId33"/>
    <p:sldId id="307" r:id="rId34"/>
    <p:sldId id="304" r:id="rId35"/>
    <p:sldId id="309" r:id="rId36"/>
    <p:sldId id="305" r:id="rId37"/>
    <p:sldId id="319" r:id="rId38"/>
    <p:sldId id="317" r:id="rId39"/>
    <p:sldId id="312" r:id="rId40"/>
    <p:sldId id="313" r:id="rId41"/>
    <p:sldId id="314" r:id="rId42"/>
    <p:sldId id="31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2BA"/>
    <a:srgbClr val="FFD135"/>
    <a:srgbClr val="F04F40"/>
    <a:srgbClr val="EAB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699E1-CEEB-4773-B1FF-692229854123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A2997-9B1A-433E-9746-35BD3D59B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8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 tracking, % of adults who can read a scatter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12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 tracking, % of adults who can read a scatter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1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 tracking, % of adults who can read a scatter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5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 tracking, % of adults who can read a scatter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8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 tracking, % of adults who can read a scatter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36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 tracking, % of adults who can read a scatter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4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 tracking, % of adults who can read a scatter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5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 tracking, % of adults who can read a scatter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A2997-9B1A-433E-9746-35BD3D59B7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0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20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4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8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7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5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8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8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1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1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witter.com/musho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heapanalytics.com/anscombes-quartet-and-why-summary-statistics-dont-tell-the-whole-story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ta.heapanalytics.com/anscombes-quartet-and-why-summary-statistics-dont-tell-the-whole-stor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www.npr.org/sections/money/2015/02/11/384988128/the-fall-and-rise-of-u-s-inequality-in-2-graph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heguardian.com/news/datablog/2013/mar/15/john-snow-cholera-ma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zzfeed.com/daozers/introducing-pound-process-for-optimizing-and-understanding-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etrocosm.com/history-of-citie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functionalart.com/2016/07/trumpian-data-visualization.html%20Trumpian%20data%20visualizatio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thefunctionalart.com/2016/07/trumpian-data-visualization.html%20Trumpian%20data%20visual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etrocosm.com/could-the-lottery-be-the-largest-tax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qz.com/418083/its-ok-not-to-start-your-y-axis-at-zero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eagereyes.org/blog/2016/a-reanalysis-of-a-study-about-square-pie-charts-from-2009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138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3.gif"/><Relationship Id="rId4" Type="http://schemas.openxmlformats.org/officeDocument/2006/relationships/hyperlink" Target="http://andywoodruff.com/blog/its-just-a-population-map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svs.gsfc.nasa.gov/30017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418083/its-ok-not-to-start-your-y-axis-at-zer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wardtufte.com/tuft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hyperlink" Target="https://www.theguardian.com/global-development-professionals-network/2017/jan/03/using-data-visualisations-to-help-explain-the-global-obesity-explosion" TargetMode="External"/><Relationship Id="rId4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2.png"/><Relationship Id="rId5" Type="http://schemas.openxmlformats.org/officeDocument/2006/relationships/hyperlink" Target="http://metrocosm.com/us-presidential-elections/" TargetMode="External"/><Relationship Id="rId4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etrocosm.com/us-presidential-elections/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llen.io/ww2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://colorbrewer2.org/#type=sequential&amp;scheme=BuGn&amp;n=3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hyperlink" Target="http://vis4.net/blog/posts/avoid-equidistant-hsv-color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or.adobe.com/" TargetMode="Externa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metrocosm.com/prison-population-map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metrocosm.com/great-migration-visualization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scmp.com/infographics/article/1284683/iraqs-bloody-tol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metrocosm.com/10-years-of-traffic-accidents-mapped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guns.periscopic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800" dirty="0">
                <a:latin typeface="Helvetica" panose="020B0500000000000000" pitchFamily="34" charset="0"/>
              </a:rPr>
              <a:t>Why Visualize Data?</a:t>
            </a:r>
            <a:endParaRPr lang="en-US" sz="4000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6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99497" y="6425711"/>
            <a:ext cx="399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trumpviz</a:t>
            </a:r>
            <a:r>
              <a:rPr lang="en-US" dirty="0"/>
              <a:t>, </a:t>
            </a:r>
            <a:r>
              <a:rPr lang="en-US" dirty="0" err="1"/>
              <a:t>Mushon</a:t>
            </a:r>
            <a:r>
              <a:rPr lang="en-US" dirty="0"/>
              <a:t> </a:t>
            </a:r>
            <a:r>
              <a:rPr lang="en-US" dirty="0" err="1"/>
              <a:t>Zer</a:t>
            </a:r>
            <a:r>
              <a:rPr lang="en-US" dirty="0"/>
              <a:t>-Aviv (</a:t>
            </a:r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mushon</a:t>
            </a:r>
            <a:r>
              <a:rPr lang="en-US" dirty="0"/>
              <a:t>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pattern recognition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47" y="727953"/>
            <a:ext cx="4316654" cy="553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4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990" y="4693219"/>
            <a:ext cx="49269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The average </a:t>
            </a:r>
            <a:r>
              <a:rPr lang="en-US" sz="1400" i="1" dirty="0">
                <a:latin typeface="Helvetica" panose="020B0500000000000000" pitchFamily="34" charset="0"/>
              </a:rPr>
              <a:t>x</a:t>
            </a:r>
            <a:r>
              <a:rPr lang="en-US" sz="1400" dirty="0">
                <a:latin typeface="Helvetica" panose="020B0500000000000000" pitchFamily="34" charset="0"/>
              </a:rPr>
              <a:t> value is 9 for each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The average </a:t>
            </a:r>
            <a:r>
              <a:rPr lang="en-US" sz="1400" i="1" dirty="0">
                <a:latin typeface="Helvetica" panose="020B0500000000000000" pitchFamily="34" charset="0"/>
              </a:rPr>
              <a:t>y</a:t>
            </a:r>
            <a:r>
              <a:rPr lang="en-US" sz="1400" dirty="0">
                <a:latin typeface="Helvetica" panose="020B0500000000000000" pitchFamily="34" charset="0"/>
              </a:rPr>
              <a:t> value is 7.50 for each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The variance for </a:t>
            </a:r>
            <a:r>
              <a:rPr lang="en-US" sz="1400" i="1" dirty="0">
                <a:latin typeface="Helvetica" panose="020B0500000000000000" pitchFamily="34" charset="0"/>
              </a:rPr>
              <a:t>x</a:t>
            </a:r>
            <a:r>
              <a:rPr lang="en-US" sz="1400" dirty="0">
                <a:latin typeface="Helvetica" panose="020B0500000000000000" pitchFamily="34" charset="0"/>
              </a:rPr>
              <a:t> is 11 and the variance for </a:t>
            </a:r>
            <a:r>
              <a:rPr lang="en-US" sz="1400" i="1" dirty="0">
                <a:latin typeface="Helvetica" panose="020B0500000000000000" pitchFamily="34" charset="0"/>
              </a:rPr>
              <a:t>y</a:t>
            </a:r>
            <a:r>
              <a:rPr lang="en-US" sz="1400" dirty="0">
                <a:latin typeface="Helvetica" panose="020B0500000000000000" pitchFamily="34" charset="0"/>
              </a:rPr>
              <a:t> is 4.12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The correlation between </a:t>
            </a:r>
            <a:r>
              <a:rPr lang="en-US" sz="1400" i="1" dirty="0">
                <a:latin typeface="Helvetica" panose="020B0500000000000000" pitchFamily="34" charset="0"/>
              </a:rPr>
              <a:t>x</a:t>
            </a:r>
            <a:r>
              <a:rPr lang="en-US" sz="1400" dirty="0">
                <a:latin typeface="Helvetica" panose="020B0500000000000000" pitchFamily="34" charset="0"/>
              </a:rPr>
              <a:t> and </a:t>
            </a:r>
            <a:r>
              <a:rPr lang="en-US" sz="1400" i="1" dirty="0">
                <a:latin typeface="Helvetica" panose="020B0500000000000000" pitchFamily="34" charset="0"/>
              </a:rPr>
              <a:t>y</a:t>
            </a:r>
            <a:r>
              <a:rPr lang="en-US" sz="1400" dirty="0">
                <a:latin typeface="Helvetica" panose="020B0500000000000000" pitchFamily="34" charset="0"/>
              </a:rPr>
              <a:t> is 0.816 for each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A linear regression for each dataset follows the equation </a:t>
            </a:r>
            <a:r>
              <a:rPr lang="en-US" sz="1400" i="1" dirty="0">
                <a:latin typeface="Helvetica" panose="020B0500000000000000" pitchFamily="34" charset="0"/>
              </a:rPr>
              <a:t>y = 0.5x + 3</a:t>
            </a:r>
            <a:endParaRPr lang="en-US" sz="1400" dirty="0">
              <a:latin typeface="Helvetica" panose="020B0500000000000000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2" y="1476375"/>
            <a:ext cx="5018516" cy="28860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48191" y="6449863"/>
            <a:ext cx="384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" panose="020B0500000000000000" pitchFamily="34" charset="0"/>
                <a:hlinkClick r:id="rId3"/>
              </a:rPr>
              <a:t>Anscombe’s Quartet</a:t>
            </a:r>
            <a:r>
              <a:rPr lang="en-US" sz="1600" dirty="0">
                <a:latin typeface="Helvetica" panose="020B0500000000000000" pitchFamily="34" charset="0"/>
              </a:rPr>
              <a:t>, Francis </a:t>
            </a:r>
            <a:r>
              <a:rPr lang="en-US" sz="1600" dirty="0" err="1">
                <a:latin typeface="Helvetica" panose="020B0500000000000000" pitchFamily="34" charset="0"/>
              </a:rPr>
              <a:t>Anscombe</a:t>
            </a:r>
            <a:endParaRPr lang="en-US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a medium for communicating numbers</a:t>
            </a:r>
          </a:p>
        </p:txBody>
      </p:sp>
    </p:spTree>
    <p:extLst>
      <p:ext uri="{BB962C8B-B14F-4D97-AF65-F5344CB8AC3E}">
        <p14:creationId xmlns:p14="http://schemas.microsoft.com/office/powerpoint/2010/main" val="402220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990" y="4693219"/>
            <a:ext cx="49269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The average </a:t>
            </a:r>
            <a:r>
              <a:rPr lang="en-US" sz="1400" i="1" dirty="0">
                <a:latin typeface="Helvetica" panose="020B0500000000000000" pitchFamily="34" charset="0"/>
              </a:rPr>
              <a:t>x</a:t>
            </a:r>
            <a:r>
              <a:rPr lang="en-US" sz="1400" dirty="0">
                <a:latin typeface="Helvetica" panose="020B0500000000000000" pitchFamily="34" charset="0"/>
              </a:rPr>
              <a:t> value is 9 for each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The average </a:t>
            </a:r>
            <a:r>
              <a:rPr lang="en-US" sz="1400" i="1" dirty="0">
                <a:latin typeface="Helvetica" panose="020B0500000000000000" pitchFamily="34" charset="0"/>
              </a:rPr>
              <a:t>y</a:t>
            </a:r>
            <a:r>
              <a:rPr lang="en-US" sz="1400" dirty="0">
                <a:latin typeface="Helvetica" panose="020B0500000000000000" pitchFamily="34" charset="0"/>
              </a:rPr>
              <a:t> value is 7.50 for each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The variance for </a:t>
            </a:r>
            <a:r>
              <a:rPr lang="en-US" sz="1400" i="1" dirty="0">
                <a:latin typeface="Helvetica" panose="020B0500000000000000" pitchFamily="34" charset="0"/>
              </a:rPr>
              <a:t>x</a:t>
            </a:r>
            <a:r>
              <a:rPr lang="en-US" sz="1400" dirty="0">
                <a:latin typeface="Helvetica" panose="020B0500000000000000" pitchFamily="34" charset="0"/>
              </a:rPr>
              <a:t> is 11 and the variance for </a:t>
            </a:r>
            <a:r>
              <a:rPr lang="en-US" sz="1400" i="1" dirty="0">
                <a:latin typeface="Helvetica" panose="020B0500000000000000" pitchFamily="34" charset="0"/>
              </a:rPr>
              <a:t>y</a:t>
            </a:r>
            <a:r>
              <a:rPr lang="en-US" sz="1400" dirty="0">
                <a:latin typeface="Helvetica" panose="020B0500000000000000" pitchFamily="34" charset="0"/>
              </a:rPr>
              <a:t> is 4.12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The correlation between </a:t>
            </a:r>
            <a:r>
              <a:rPr lang="en-US" sz="1400" i="1" dirty="0">
                <a:latin typeface="Helvetica" panose="020B0500000000000000" pitchFamily="34" charset="0"/>
              </a:rPr>
              <a:t>x</a:t>
            </a:r>
            <a:r>
              <a:rPr lang="en-US" sz="1400" dirty="0">
                <a:latin typeface="Helvetica" panose="020B0500000000000000" pitchFamily="34" charset="0"/>
              </a:rPr>
              <a:t> and </a:t>
            </a:r>
            <a:r>
              <a:rPr lang="en-US" sz="1400" i="1" dirty="0">
                <a:latin typeface="Helvetica" panose="020B0500000000000000" pitchFamily="34" charset="0"/>
              </a:rPr>
              <a:t>y</a:t>
            </a:r>
            <a:r>
              <a:rPr lang="en-US" sz="1400" dirty="0">
                <a:latin typeface="Helvetica" panose="020B0500000000000000" pitchFamily="34" charset="0"/>
              </a:rPr>
              <a:t> is 0.816 for each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500000000000000" pitchFamily="34" charset="0"/>
              </a:rPr>
              <a:t>A linear regression for each dataset follows the equation </a:t>
            </a:r>
            <a:r>
              <a:rPr lang="en-US" sz="1400" i="1" dirty="0">
                <a:latin typeface="Helvetica" panose="020B0500000000000000" pitchFamily="34" charset="0"/>
              </a:rPr>
              <a:t>y = 0.5x + 3</a:t>
            </a:r>
            <a:endParaRPr lang="en-US" sz="1400" dirty="0">
              <a:latin typeface="Helvetica" panose="020B0500000000000000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476375"/>
            <a:ext cx="6058041" cy="4386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2" y="1476375"/>
            <a:ext cx="5018516" cy="28860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48191" y="6449863"/>
            <a:ext cx="384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" panose="020B0500000000000000" pitchFamily="34" charset="0"/>
                <a:hlinkClick r:id="rId4"/>
              </a:rPr>
              <a:t>Anscombe’s Quartet</a:t>
            </a:r>
            <a:r>
              <a:rPr lang="en-US" sz="1600" dirty="0">
                <a:latin typeface="Helvetica" panose="020B0500000000000000" pitchFamily="34" charset="0"/>
              </a:rPr>
              <a:t>, Francis </a:t>
            </a:r>
            <a:r>
              <a:rPr lang="en-US" sz="1600" dirty="0" err="1">
                <a:latin typeface="Helvetica" panose="020B0500000000000000" pitchFamily="34" charset="0"/>
              </a:rPr>
              <a:t>Anscombe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a medium for communicating numbers</a:t>
            </a:r>
          </a:p>
        </p:txBody>
      </p:sp>
    </p:spTree>
    <p:extLst>
      <p:ext uri="{BB962C8B-B14F-4D97-AF65-F5344CB8AC3E}">
        <p14:creationId xmlns:p14="http://schemas.microsoft.com/office/powerpoint/2010/main" val="238074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equality-fall-ri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2312" y="698484"/>
            <a:ext cx="6015038" cy="58304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68500" y="6519446"/>
            <a:ext cx="4823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" panose="020B0500000000000000" pitchFamily="34" charset="0"/>
                <a:hlinkClick r:id="rId5"/>
              </a:rPr>
              <a:t>The Fall and Rise of Inequality</a:t>
            </a:r>
            <a:r>
              <a:rPr lang="en-US" sz="1600" dirty="0">
                <a:latin typeface="Helvetica" panose="020B0500000000000000" pitchFamily="34" charset="0"/>
              </a:rPr>
              <a:t>, NPR: Planet Money</a:t>
            </a:r>
            <a:endParaRPr lang="en-US" sz="1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a medium for communicating numbers</a:t>
            </a:r>
          </a:p>
        </p:txBody>
      </p:sp>
    </p:spTree>
    <p:extLst>
      <p:ext uri="{BB962C8B-B14F-4D97-AF65-F5344CB8AC3E}">
        <p14:creationId xmlns:p14="http://schemas.microsoft.com/office/powerpoint/2010/main" val="357673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" name="Rectangle 4"/>
          <p:cNvSpPr/>
          <p:nvPr/>
        </p:nvSpPr>
        <p:spPr>
          <a:xfrm>
            <a:off x="8326968" y="6428804"/>
            <a:ext cx="3865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" panose="020B0500000000000000" pitchFamily="34" charset="0"/>
                <a:hlinkClick r:id="rId2"/>
              </a:rPr>
              <a:t>John Snow’s London Cholera Map</a:t>
            </a:r>
            <a:r>
              <a:rPr lang="en-US" sz="1600" dirty="0">
                <a:latin typeface="Helvetica" panose="020B0500000000000000" pitchFamily="34" charset="0"/>
              </a:rPr>
              <a:t>, 1854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7"/>
          <a:stretch/>
        </p:blipFill>
        <p:spPr>
          <a:xfrm>
            <a:off x="3029235" y="694119"/>
            <a:ext cx="6133530" cy="562085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63369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86" y="933450"/>
            <a:ext cx="8698808" cy="537556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make sense of complex data (actionable insight)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1371" y="6477504"/>
            <a:ext cx="868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3"/>
              </a:rPr>
              <a:t>Introducing Pound: Process for Optimizing and Understanding Network Diffusion</a:t>
            </a:r>
            <a:r>
              <a:rPr lang="en-US" dirty="0"/>
              <a:t>, </a:t>
            </a:r>
            <a:r>
              <a:rPr lang="en-US" dirty="0" err="1"/>
              <a:t>Buzzfeed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7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29620" y="6420901"/>
            <a:ext cx="387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2"/>
              </a:rPr>
              <a:t>The History of World Cities</a:t>
            </a:r>
            <a:r>
              <a:rPr lang="en-US" dirty="0"/>
              <a:t>, Metrocosm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tell a 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34" y="843375"/>
            <a:ext cx="10895045" cy="51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0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-137746" y="3018692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Helvetica" panose="020B0500000000000000" pitchFamily="34" charset="0"/>
              </a:rPr>
              <a:t>Lying With Data</a:t>
            </a:r>
          </a:p>
        </p:txBody>
      </p:sp>
    </p:spTree>
    <p:extLst>
      <p:ext uri="{BB962C8B-B14F-4D97-AF65-F5344CB8AC3E}">
        <p14:creationId xmlns:p14="http://schemas.microsoft.com/office/powerpoint/2010/main" val="3505066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Good or Bad?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09" y="580292"/>
            <a:ext cx="5725951" cy="55939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91903" y="6433248"/>
            <a:ext cx="410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Trumpian data visualization</a:t>
            </a:r>
            <a:r>
              <a:rPr lang="en-US" dirty="0"/>
              <a:t>, Alberto Cairo</a:t>
            </a:r>
          </a:p>
        </p:txBody>
      </p:sp>
    </p:spTree>
    <p:extLst>
      <p:ext uri="{BB962C8B-B14F-4D97-AF65-F5344CB8AC3E}">
        <p14:creationId xmlns:p14="http://schemas.microsoft.com/office/powerpoint/2010/main" val="3781149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Selective Grouping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91903" y="6433248"/>
            <a:ext cx="410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Trumpian data visualization</a:t>
            </a:r>
            <a:r>
              <a:rPr lang="en-US" dirty="0"/>
              <a:t>, Alberto Cairo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2" y="903922"/>
            <a:ext cx="5328504" cy="5205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995" y="1026664"/>
            <a:ext cx="3810000" cy="20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833" y="3361606"/>
            <a:ext cx="3810000" cy="2333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791" y="75644"/>
            <a:ext cx="420960" cy="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6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66392" y="5008984"/>
            <a:ext cx="449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anose="020B0500000000000000" pitchFamily="34" charset="0"/>
              </a:rPr>
              <a:t>To communicate numbers?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4" y="1397662"/>
            <a:ext cx="6708532" cy="3611322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281005" y="139108"/>
            <a:ext cx="3385387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Why visualize data?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79658" y="6519446"/>
            <a:ext cx="6326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" panose="020B0500000000000000" pitchFamily="34" charset="0"/>
                <a:hlinkClick r:id="rId3"/>
              </a:rPr>
              <a:t>The Single Largest Tax on Poor Families: the Lottery?</a:t>
            </a:r>
            <a:r>
              <a:rPr lang="en-US" sz="1600" dirty="0">
                <a:latin typeface="Helvetica" panose="020B0500000000000000" pitchFamily="34" charset="0"/>
              </a:rPr>
              <a:t> Metrocosm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162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Good or Bad?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64" y="1238646"/>
            <a:ext cx="6527672" cy="47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4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Truncated Axes: Never With Bar Charts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37" y="1839860"/>
            <a:ext cx="5271883" cy="3823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75" y="2015558"/>
            <a:ext cx="5603585" cy="332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218" y="75644"/>
            <a:ext cx="420960" cy="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6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Good or Bad?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10" y="1306801"/>
            <a:ext cx="7148179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2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Truncated Axes: Sometimes It’s Wrong Not to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945" y="2266611"/>
            <a:ext cx="5271883" cy="3213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3" y="2266611"/>
            <a:ext cx="5115639" cy="3118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4792" y="1487618"/>
            <a:ext cx="414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Who Has a Fever, Sarah or Bob?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34767" y="6392328"/>
            <a:ext cx="400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It’s OK not to start your y-axis at zero</a:t>
            </a:r>
            <a:r>
              <a:rPr lang="en-US" dirty="0"/>
              <a:t>, </a:t>
            </a:r>
            <a:r>
              <a:rPr lang="en-US" dirty="0" err="1"/>
              <a:t>QZ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338" y="75644"/>
            <a:ext cx="420959" cy="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Good or Bad?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728" y="1164641"/>
            <a:ext cx="7115175" cy="47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48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Pie Charts Are Rarely the Best Option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85" y="1237020"/>
            <a:ext cx="3377149" cy="2241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47" y="3804385"/>
            <a:ext cx="3537387" cy="2829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181204"/>
            <a:ext cx="4803502" cy="49447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166" y="75644"/>
            <a:ext cx="420960" cy="4290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9808" y="449189"/>
            <a:ext cx="432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Neither are gratuitous 3D effects</a:t>
            </a:r>
          </a:p>
        </p:txBody>
      </p:sp>
    </p:spTree>
    <p:extLst>
      <p:ext uri="{BB962C8B-B14F-4D97-AF65-F5344CB8AC3E}">
        <p14:creationId xmlns:p14="http://schemas.microsoft.com/office/powerpoint/2010/main" val="248224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In Defense of Pie Charts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963" y="2091537"/>
            <a:ext cx="6013806" cy="3659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" y="2306165"/>
            <a:ext cx="5824552" cy="23801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31833" y="6398427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Eagereyes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889" y="75644"/>
            <a:ext cx="420959" cy="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0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Good or Bad?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10" y="1014037"/>
            <a:ext cx="6084307" cy="4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0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4" y="1031365"/>
            <a:ext cx="4959005" cy="537556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It’s Not “Just a Population Map”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79927" y="6480581"/>
            <a:ext cx="657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hlinkClick r:id="rId3"/>
              </a:rPr>
              <a:t>XKCD</a:t>
            </a:r>
            <a:r>
              <a:rPr lang="en-US" dirty="0">
                <a:hlinkClick r:id="rId3"/>
              </a:rPr>
              <a:t> 1138</a:t>
            </a:r>
            <a:r>
              <a:rPr lang="en-US" dirty="0"/>
              <a:t> / </a:t>
            </a:r>
            <a:r>
              <a:rPr lang="en-US" dirty="0">
                <a:hlinkClick r:id="rId4"/>
              </a:rPr>
              <a:t>Thou Shalt Not Take </a:t>
            </a:r>
            <a:r>
              <a:rPr lang="en-US" dirty="0" err="1">
                <a:hlinkClick r:id="rId4"/>
              </a:rPr>
              <a:t>XKCD</a:t>
            </a:r>
            <a:r>
              <a:rPr lang="en-US" dirty="0">
                <a:hlinkClick r:id="rId4"/>
              </a:rPr>
              <a:t> 1138 in Vain</a:t>
            </a:r>
            <a:r>
              <a:rPr lang="en-US" dirty="0"/>
              <a:t>, Andy Woodruff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44" y="1452576"/>
            <a:ext cx="4762500" cy="3676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714" y="75644"/>
            <a:ext cx="420959" cy="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43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2421533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Helvetica" panose="020B0500000000000000" pitchFamily="34" charset="0"/>
              </a:rPr>
              <a:t>Tips for Keeping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3552331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Helvetica" panose="020B0500000000000000" pitchFamily="34" charset="0"/>
              </a:rPr>
              <a:t>Clear and Intuitive</a:t>
            </a:r>
          </a:p>
          <a:p>
            <a:pPr algn="ctr"/>
            <a:endParaRPr lang="en-US" sz="6000" b="1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erosols-f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/>
          </a:blip>
          <a:srcRect l="19123" r="18283"/>
          <a:stretch/>
        </p:blipFill>
        <p:spPr>
          <a:xfrm>
            <a:off x="5441024" y="1066622"/>
            <a:ext cx="5013030" cy="4505013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</p:pic>
      <p:sp>
        <p:nvSpPr>
          <p:cNvPr id="13" name="TextBox 12"/>
          <p:cNvSpPr txBox="1"/>
          <p:nvPr/>
        </p:nvSpPr>
        <p:spPr>
          <a:xfrm>
            <a:off x="477080" y="3103686"/>
            <a:ext cx="3256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Communicate numbers?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8789" y="5726026"/>
            <a:ext cx="4945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anose="020B0500000000000000" pitchFamily="34" charset="0"/>
              </a:rPr>
              <a:t>Make sense of complex data?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2" y="1116072"/>
            <a:ext cx="3561188" cy="1917051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81005" y="139108"/>
            <a:ext cx="3385387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Why visualize data?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53750" y="6519446"/>
            <a:ext cx="2738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" panose="020B0500000000000000" pitchFamily="34" charset="0"/>
                <a:hlinkClick r:id="rId6"/>
              </a:rPr>
              <a:t>GEOS-5 Nature Run</a:t>
            </a:r>
            <a:r>
              <a:rPr lang="en-US" sz="1600" dirty="0">
                <a:latin typeface="Helvetica" panose="020B0500000000000000" pitchFamily="34" charset="0"/>
              </a:rPr>
              <a:t>, NASA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95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6997" y="6392328"/>
            <a:ext cx="382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Minard’s graphic of Napoleon in Russia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21" y="1065211"/>
            <a:ext cx="10095712" cy="48863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44127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Sophisticated visualizations are great in some cases, but…</a:t>
            </a:r>
          </a:p>
        </p:txBody>
      </p:sp>
    </p:spTree>
    <p:extLst>
      <p:ext uri="{BB962C8B-B14F-4D97-AF65-F5344CB8AC3E}">
        <p14:creationId xmlns:p14="http://schemas.microsoft.com/office/powerpoint/2010/main" val="3061472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8" y="1109351"/>
            <a:ext cx="10125075" cy="488632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5846546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Helvetica" panose="020B0500000000000000" pitchFamily="34" charset="0"/>
              </a:rPr>
              <a:t>6 out of 10 U.S. adults can properly interpret this chart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3267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…for non-technical audiences, simple and intuitive is key </a:t>
            </a:r>
          </a:p>
        </p:txBody>
      </p:sp>
    </p:spTree>
    <p:extLst>
      <p:ext uri="{BB962C8B-B14F-4D97-AF65-F5344CB8AC3E}">
        <p14:creationId xmlns:p14="http://schemas.microsoft.com/office/powerpoint/2010/main" val="382343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Practical Visualization Methods: Sparklines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34767" y="6392328"/>
            <a:ext cx="400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3"/>
              </a:rPr>
              <a:t>It’s OK not to start your y-axis at zero</a:t>
            </a:r>
            <a:r>
              <a:rPr lang="en-US" dirty="0"/>
              <a:t>, </a:t>
            </a:r>
            <a:r>
              <a:rPr lang="en-US" dirty="0" err="1"/>
              <a:t>QZ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79" y="1229919"/>
            <a:ext cx="3289270" cy="4664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726" y="1796751"/>
            <a:ext cx="5494496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5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228" y="290146"/>
            <a:ext cx="2852241" cy="610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11" y="1293068"/>
            <a:ext cx="3666702" cy="497204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548882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Practical Visualization Methods: Slopegraphs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22206" y="6392328"/>
            <a:ext cx="142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Edward </a:t>
            </a:r>
            <a:r>
              <a:rPr lang="en-US" dirty="0" err="1">
                <a:hlinkClick r:id="rId4"/>
              </a:rPr>
              <a:t>Tufte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07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solidFill>
                <a:schemeClr val="tx1"/>
              </a:solidFill>
              <a:latin typeface="Helvetica" panose="020B0500000000000000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24136" y="6392328"/>
            <a:ext cx="841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lang="en-US" dirty="0">
                <a:hlinkClick r:id="rId5"/>
              </a:rPr>
              <a:t>How the world got fat: a </a:t>
            </a:r>
            <a:r>
              <a:rPr lang="en-US" dirty="0" err="1">
                <a:hlinkClick r:id="rId5"/>
              </a:rPr>
              <a:t>visualisation</a:t>
            </a:r>
            <a:r>
              <a:rPr lang="en-US" dirty="0">
                <a:hlinkClick r:id="rId5"/>
              </a:rPr>
              <a:t> of global obesity over 40 years</a:t>
            </a:r>
            <a:r>
              <a:rPr lang="en-US" dirty="0"/>
              <a:t>, The Guardian</a:t>
            </a:r>
          </a:p>
        </p:txBody>
      </p:sp>
      <p:pic>
        <p:nvPicPr>
          <p:cNvPr id="13" name="obesity-worl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1621" y="744883"/>
            <a:ext cx="8639334" cy="4859625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-149469" y="5708272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tx1"/>
                </a:solidFill>
                <a:latin typeface="Helvetica" panose="020B0500000000000000" pitchFamily="34" charset="0"/>
              </a:rPr>
              <a:t>Data from 1,698 obesity studies covering 19.2 million participants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288" y="29201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Practical Visualization Methods: Color With a Temporal Component</a:t>
            </a:r>
          </a:p>
        </p:txBody>
      </p:sp>
    </p:spTree>
    <p:extLst>
      <p:ext uri="{BB962C8B-B14F-4D97-AF65-F5344CB8AC3E}">
        <p14:creationId xmlns:p14="http://schemas.microsoft.com/office/powerpoint/2010/main" val="6525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How Else Could This Map Be Visualized?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79493" y="6392328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5"/>
              </a:rPr>
              <a:t>Metrocosm</a:t>
            </a:r>
            <a:endParaRPr lang="en-US" dirty="0"/>
          </a:p>
        </p:txBody>
      </p:sp>
      <p:pic>
        <p:nvPicPr>
          <p:cNvPr id="9" name="election-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00400" y="1385888"/>
            <a:ext cx="5791200" cy="4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Practical Visualization Methods: Small Multiples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79493" y="6392328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3"/>
              </a:rPr>
              <a:t>Metrocosm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168" y="3655919"/>
            <a:ext cx="4304979" cy="2179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95" y="759227"/>
            <a:ext cx="4177720" cy="2775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049" y="743747"/>
            <a:ext cx="4360939" cy="29150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015" y="3607935"/>
            <a:ext cx="4223300" cy="27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Practical Visualization Methods: Pictograms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499860"/>
            <a:ext cx="6000750" cy="4057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834" y="6108074"/>
            <a:ext cx="461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For a great example of pictograms, see </a:t>
            </a:r>
            <a:r>
              <a:rPr lang="en-US" dirty="0">
                <a:hlinkClick r:id="rId3"/>
              </a:rPr>
              <a:t>fallen.io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49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299070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Helvetica" panose="020B0500000000000000" pitchFamily="34" charset="0"/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3997392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Color Scheme Type Should Always Match the Data Type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7102" y="64805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85878" y="6392328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hlinkClick r:id="rId3"/>
              </a:rPr>
              <a:t>Colorbrewer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63" y="3731970"/>
            <a:ext cx="3550179" cy="2564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148" y="3805959"/>
            <a:ext cx="3747795" cy="2586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962" y="3805959"/>
            <a:ext cx="3747795" cy="2586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466" y="642981"/>
            <a:ext cx="3540266" cy="1770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7148" y="580292"/>
            <a:ext cx="3614214" cy="18071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798" y="575159"/>
            <a:ext cx="3634750" cy="1817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0751" y="2560637"/>
            <a:ext cx="3258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Used when the numbers go in one direction only: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Population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Precipitation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6728" y="2540891"/>
            <a:ext cx="340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Used when the numbers go in both directions: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conservative – more liberal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Hotter -- colder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9983" y="2540891"/>
            <a:ext cx="3258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Used when the numbers go in both directions: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State flower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Winning election candidate</a:t>
            </a:r>
          </a:p>
        </p:txBody>
      </p:sp>
    </p:spTree>
    <p:extLst>
      <p:ext uri="{BB962C8B-B14F-4D97-AF65-F5344CB8AC3E}">
        <p14:creationId xmlns:p14="http://schemas.microsoft.com/office/powerpoint/2010/main" val="66780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erosols-f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/>
          </a:blip>
          <a:srcRect l="19123" r="18283"/>
          <a:stretch/>
        </p:blipFill>
        <p:spPr>
          <a:xfrm>
            <a:off x="8986702" y="843286"/>
            <a:ext cx="2436779" cy="2189837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43799"/>
          <a:stretch/>
        </p:blipFill>
        <p:spPr>
          <a:xfrm>
            <a:off x="4482578" y="1240805"/>
            <a:ext cx="3298613" cy="39267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42" y="1116072"/>
            <a:ext cx="3561188" cy="19170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7080" y="3103686"/>
            <a:ext cx="3256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Communicate numbers?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68810" y="3103686"/>
            <a:ext cx="39231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Make sense of complex data?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05304" y="5238111"/>
            <a:ext cx="4515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anose="020B0500000000000000" pitchFamily="34" charset="0"/>
              </a:rPr>
              <a:t>Entertainment / marketing?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281005" y="139108"/>
            <a:ext cx="3385387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Why visualize data?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68810" y="6519446"/>
            <a:ext cx="3999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Helvetica" panose="020B0500000000000000" pitchFamily="34" charset="0"/>
              </a:rPr>
              <a:t>How Fantasy Football Sacks Productivity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51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Perceptually Uniform Scales: Be Careful With Traditional RGB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67" y="2076062"/>
            <a:ext cx="3887086" cy="647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67" y="3222626"/>
            <a:ext cx="3887086" cy="64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214" y="2038196"/>
            <a:ext cx="3923809" cy="685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214" y="3174369"/>
            <a:ext cx="3923809" cy="6730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9542" y="1473890"/>
            <a:ext cx="497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079122" y="1219562"/>
            <a:ext cx="333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Pure (100% saturated) colors vary</a:t>
            </a:r>
            <a:br>
              <a:rPr lang="en-US" dirty="0"/>
            </a:br>
            <a:r>
              <a:rPr lang="en-US" dirty="0"/>
              <a:t>greatly in perceived brightness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4695" y="1230999"/>
            <a:ext cx="351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These scales are physically uniform,</a:t>
            </a:r>
            <a:br>
              <a:rPr lang="en-US" dirty="0"/>
            </a:br>
            <a:r>
              <a:rPr lang="en-US" dirty="0"/>
              <a:t>but not perceptually uniform</a:t>
            </a:r>
          </a:p>
        </p:txBody>
      </p:sp>
    </p:spTree>
    <p:extLst>
      <p:ext uri="{BB962C8B-B14F-4D97-AF65-F5344CB8AC3E}">
        <p14:creationId xmlns:p14="http://schemas.microsoft.com/office/powerpoint/2010/main" val="2152848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Perceptually Uniform Scales: HCL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9542" y="1473890"/>
            <a:ext cx="497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82" y="1435770"/>
            <a:ext cx="4333875" cy="2047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72182" y="6351428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Vis4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06" y="3731816"/>
            <a:ext cx="5159829" cy="21076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752" y="2218408"/>
            <a:ext cx="3923809" cy="68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752" y="3354581"/>
            <a:ext cx="3923809" cy="6730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0506" y="708824"/>
            <a:ext cx="4972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HCL</a:t>
            </a:r>
            <a:r>
              <a:rPr lang="en-US" sz="2000" dirty="0"/>
              <a:t> Model</a:t>
            </a:r>
            <a:br>
              <a:rPr lang="en-US" sz="2000" dirty="0"/>
            </a:br>
            <a:r>
              <a:rPr lang="en-US" sz="2000" dirty="0"/>
              <a:t>Perceptually Uniform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671214" y="889480"/>
            <a:ext cx="4972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Traditional </a:t>
            </a:r>
            <a:r>
              <a:rPr lang="en-US" sz="2000" dirty="0" err="1"/>
              <a:t>RGB</a:t>
            </a:r>
            <a:r>
              <a:rPr lang="en-US" sz="2000" dirty="0"/>
              <a:t> Model</a:t>
            </a:r>
            <a:br>
              <a:rPr lang="en-US" sz="2000" dirty="0"/>
            </a:br>
            <a:r>
              <a:rPr lang="en-US" sz="2000" dirty="0"/>
              <a:t>Not Perceptually Uniform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671536" y="6265837"/>
            <a:ext cx="778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" panose="020B0500000000000000" pitchFamily="34" charset="0"/>
              </a:rPr>
              <a:t>In practical terms, use: colorbrewer.org, R </a:t>
            </a:r>
            <a:r>
              <a:rPr lang="en-US" b="1" dirty="0" err="1">
                <a:latin typeface="Helvetica" panose="020B0500000000000000" pitchFamily="34" charset="0"/>
              </a:rPr>
              <a:t>viridis</a:t>
            </a:r>
            <a:r>
              <a:rPr lang="en-US" b="1" dirty="0">
                <a:latin typeface="Helvetica" panose="020B0500000000000000" pitchFamily="34" charset="0"/>
              </a:rPr>
              <a:t> package, Chroma.js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63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Colors That Match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04" y="1311590"/>
            <a:ext cx="4558795" cy="4234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424" y="1311591"/>
            <a:ext cx="4384828" cy="42348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372012" y="6379419"/>
            <a:ext cx="1742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color.adobe.com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2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erosols-f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/>
          </a:blip>
          <a:srcRect l="19123" r="18283"/>
          <a:stretch/>
        </p:blipFill>
        <p:spPr>
          <a:xfrm>
            <a:off x="4880578" y="241120"/>
            <a:ext cx="2436779" cy="2189837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43799"/>
          <a:stretch/>
        </p:blipFill>
        <p:spPr>
          <a:xfrm>
            <a:off x="9139303" y="148024"/>
            <a:ext cx="1940527" cy="23100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57" y="911475"/>
            <a:ext cx="3561188" cy="19170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7080" y="2854066"/>
            <a:ext cx="3256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Communicate numbers?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15594" y="2430956"/>
            <a:ext cx="39231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Make sense of complex data?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77405" y="2430957"/>
            <a:ext cx="35864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Entertainment / marketing?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392" y="3002333"/>
            <a:ext cx="5584420" cy="321662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81005" y="139108"/>
            <a:ext cx="3385387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Why visualize data?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81924" y="6550223"/>
            <a:ext cx="45913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 panose="020B0500000000000000" pitchFamily="34" charset="0"/>
                <a:hlinkClick r:id="rId8"/>
              </a:rPr>
              <a:t>Incarceration Rates in Developed Countries</a:t>
            </a:r>
            <a:r>
              <a:rPr lang="en-US" sz="1400" dirty="0">
                <a:latin typeface="Helvetica" panose="020B0500000000000000" pitchFamily="34" charset="0"/>
              </a:rPr>
              <a:t>, Metrocosm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18445" y="6027002"/>
            <a:ext cx="5375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anose="020B0500000000000000" pitchFamily="34" charset="0"/>
              </a:rPr>
              <a:t>Present a persuasive argument?</a:t>
            </a:r>
          </a:p>
        </p:txBody>
      </p:sp>
    </p:spTree>
    <p:extLst>
      <p:ext uri="{BB962C8B-B14F-4D97-AF65-F5344CB8AC3E}">
        <p14:creationId xmlns:p14="http://schemas.microsoft.com/office/powerpoint/2010/main" val="98505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erosols-f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/>
          </a:blip>
          <a:srcRect l="19123" r="18283"/>
          <a:stretch/>
        </p:blipFill>
        <p:spPr>
          <a:xfrm>
            <a:off x="4930084" y="361330"/>
            <a:ext cx="2436779" cy="2189837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43799"/>
          <a:stretch/>
        </p:blipFill>
        <p:spPr>
          <a:xfrm>
            <a:off x="9139304" y="241120"/>
            <a:ext cx="1940527" cy="23100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42" y="1116072"/>
            <a:ext cx="3561188" cy="19170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5872" y="2959290"/>
            <a:ext cx="3256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Communicate numbers?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9894" y="2516952"/>
            <a:ext cx="39231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Make sense of complex data?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53704" y="2506084"/>
            <a:ext cx="35864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Entertainment / marketing?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10" y="3980412"/>
            <a:ext cx="3633540" cy="20929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449" y="6232679"/>
            <a:ext cx="4260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Present a persuasive argument?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8085" y="5991936"/>
            <a:ext cx="2111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anose="020B0500000000000000" pitchFamily="34" charset="0"/>
              </a:rPr>
              <a:t>Tell a story?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81005" y="139108"/>
            <a:ext cx="3385387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Why visualize data?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88128" y="6532694"/>
            <a:ext cx="3603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 panose="020B0500000000000000" pitchFamily="34" charset="0"/>
                <a:hlinkClick r:id="rId8"/>
              </a:rPr>
              <a:t>Visualizing the Great Migration</a:t>
            </a:r>
            <a:r>
              <a:rPr lang="en-US" sz="1400" dirty="0">
                <a:latin typeface="Helvetica" panose="020B0500000000000000" pitchFamily="34" charset="0"/>
              </a:rPr>
              <a:t>, Metrocosm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1484" y="2986775"/>
            <a:ext cx="5404419" cy="307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9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2872" y="6469414"/>
            <a:ext cx="430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2"/>
              </a:rPr>
              <a:t>Iraq’s Bloody Toll</a:t>
            </a:r>
            <a:r>
              <a:rPr lang="en-US" dirty="0"/>
              <a:t>, South China Morning Post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103" y="715777"/>
            <a:ext cx="8385794" cy="56181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the aesthetics are the message</a:t>
            </a:r>
          </a:p>
        </p:txBody>
      </p:sp>
    </p:spTree>
    <p:extLst>
      <p:ext uri="{BB962C8B-B14F-4D97-AF65-F5344CB8AC3E}">
        <p14:creationId xmlns:p14="http://schemas.microsoft.com/office/powerpoint/2010/main" val="368628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55300" y="6488668"/>
            <a:ext cx="433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2"/>
              </a:rPr>
              <a:t>10 Years of Fatal Traffic Crashes</a:t>
            </a:r>
            <a:r>
              <a:rPr lang="en-US" dirty="0"/>
              <a:t>, Metrocosm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make statistics more human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79" y="663902"/>
            <a:ext cx="9927771" cy="54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96766" y="6408127"/>
            <a:ext cx="389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2"/>
              </a:rPr>
              <a:t>One Year of U.S. Gun Deaths</a:t>
            </a:r>
            <a:r>
              <a:rPr lang="en-US" dirty="0"/>
              <a:t>, Periscopic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2192000" cy="5802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anose="020B0500000000000000" pitchFamily="34" charset="0"/>
              </a:rPr>
              <a:t>Data visualization: make statistics more human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309687"/>
            <a:ext cx="114871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81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4230</TotalTime>
  <Words>756</Words>
  <Application>Microsoft Office PowerPoint</Application>
  <PresentationFormat>Widescreen</PresentationFormat>
  <Paragraphs>134</Paragraphs>
  <Slides>42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Office Theme</vt:lpstr>
      <vt:lpstr>Why Visualize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FOIA Mapper</dc:title>
  <dc:creator>Max Galka</dc:creator>
  <cp:lastModifiedBy>Max Galka</cp:lastModifiedBy>
  <cp:revision>125</cp:revision>
  <dcterms:created xsi:type="dcterms:W3CDTF">2016-07-22T17:41:09Z</dcterms:created>
  <dcterms:modified xsi:type="dcterms:W3CDTF">2017-01-24T21:40:47Z</dcterms:modified>
</cp:coreProperties>
</file>